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3" r:id="rId2"/>
    <p:sldId id="286" r:id="rId3"/>
    <p:sldId id="285" r:id="rId4"/>
    <p:sldId id="304" r:id="rId5"/>
    <p:sldId id="299" r:id="rId6"/>
    <p:sldId id="300" r:id="rId7"/>
    <p:sldId id="314" r:id="rId8"/>
    <p:sldId id="306" r:id="rId9"/>
    <p:sldId id="311" r:id="rId10"/>
    <p:sldId id="312" r:id="rId11"/>
    <p:sldId id="305" r:id="rId12"/>
    <p:sldId id="307" r:id="rId13"/>
    <p:sldId id="308" r:id="rId14"/>
    <p:sldId id="309" r:id="rId15"/>
    <p:sldId id="310" r:id="rId16"/>
    <p:sldId id="313" r:id="rId17"/>
    <p:sldId id="315" r:id="rId18"/>
    <p:sldId id="316" r:id="rId19"/>
    <p:sldId id="317" r:id="rId20"/>
    <p:sldId id="318" r:id="rId21"/>
  </p:sldIdLst>
  <p:sldSz cx="10693400" cy="7562850"/>
  <p:notesSz cx="10693400" cy="7562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3" d="100"/>
          <a:sy n="63" d="100"/>
        </p:scale>
        <p:origin x="1072" y="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sz="2400" b="1" i="0">
                <a:solidFill>
                  <a:schemeClr val="bg1"/>
                </a:solidFill>
                <a:latin typeface="Tahoma"/>
                <a:cs typeface="Tahoma"/>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33" name="bg object 33"/>
          <p:cNvPicPr/>
          <p:nvPr/>
        </p:nvPicPr>
        <p:blipFill>
          <a:blip r:embed="rId2" cstate="print"/>
          <a:stretch>
            <a:fillRect/>
          </a:stretch>
        </p:blipFill>
        <p:spPr>
          <a:xfrm>
            <a:off x="2790435" y="106684"/>
            <a:ext cx="5015500" cy="647717"/>
          </a:xfrm>
          <a:prstGeom prst="rect">
            <a:avLst/>
          </a:prstGeom>
        </p:spPr>
      </p:pic>
      <p:sp>
        <p:nvSpPr>
          <p:cNvPr id="2" name="Holder 2"/>
          <p:cNvSpPr>
            <a:spLocks noGrp="1"/>
          </p:cNvSpPr>
          <p:nvPr>
            <p:ph type="title"/>
          </p:nvPr>
        </p:nvSpPr>
        <p:spPr/>
        <p:txBody>
          <a:bodyPr lIns="0" tIns="0" rIns="0" bIns="0"/>
          <a:lstStyle>
            <a:lvl1pPr>
              <a:defRPr sz="2400" b="1" i="0">
                <a:solidFill>
                  <a:schemeClr val="bg1"/>
                </a:solidFill>
                <a:latin typeface="Tahoma"/>
                <a:cs typeface="Tahom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50767" y="180213"/>
            <a:ext cx="3848100" cy="391159"/>
          </a:xfrm>
          <a:prstGeom prst="rect">
            <a:avLst/>
          </a:prstGeom>
        </p:spPr>
        <p:txBody>
          <a:bodyPr wrap="square" lIns="0" tIns="0" rIns="0" bIns="0">
            <a:spAutoFit/>
          </a:bodyPr>
          <a:lstStyle>
            <a:lvl1pPr>
              <a:defRPr sz="2400" b="1" i="0">
                <a:solidFill>
                  <a:schemeClr val="bg1"/>
                </a:solidFill>
                <a:latin typeface="Tahoma"/>
                <a:cs typeface="Tahoma"/>
              </a:defRPr>
            </a:lvl1pPr>
          </a:lstStyle>
          <a:p>
            <a:endParaRPr/>
          </a:p>
        </p:txBody>
      </p:sp>
      <p:sp>
        <p:nvSpPr>
          <p:cNvPr id="3" name="Holder 3"/>
          <p:cNvSpPr>
            <a:spLocks noGrp="1"/>
          </p:cNvSpPr>
          <p:nvPr>
            <p:ph type="body" idx="1"/>
          </p:nvPr>
        </p:nvSpPr>
        <p:spPr>
          <a:xfrm>
            <a:off x="534670" y="1739455"/>
            <a:ext cx="9624060"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4/5/2025</a:t>
            </a:fld>
            <a:endParaRPr lang="en-US"/>
          </a:p>
        </p:txBody>
      </p:sp>
      <p:sp>
        <p:nvSpPr>
          <p:cNvPr id="6" name="Holder 6"/>
          <p:cNvSpPr>
            <a:spLocks noGrp="1"/>
          </p:cNvSpPr>
          <p:nvPr>
            <p:ph type="sldNum" sz="quarter" idx="7"/>
          </p:nvPr>
        </p:nvSpPr>
        <p:spPr>
          <a:xfrm>
            <a:off x="7699248" y="7033450"/>
            <a:ext cx="2459482"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1270" algn="ctr">
              <a:lnSpc>
                <a:spcPct val="100000"/>
              </a:lnSpc>
              <a:spcBef>
                <a:spcPts val="535"/>
              </a:spcBef>
            </a:pPr>
            <a:r>
              <a:rPr spc="-170" dirty="0"/>
              <a:t>DEVELOPEMENT</a:t>
            </a:r>
            <a:r>
              <a:rPr spc="45" dirty="0"/>
              <a:t> </a:t>
            </a:r>
            <a:r>
              <a:rPr spc="-10" dirty="0"/>
              <a:t>PROCESS</a:t>
            </a:r>
          </a:p>
        </p:txBody>
      </p:sp>
      <p:pic>
        <p:nvPicPr>
          <p:cNvPr id="23" name="object 23"/>
          <p:cNvPicPr/>
          <p:nvPr/>
        </p:nvPicPr>
        <p:blipFill>
          <a:blip r:embed="rId3" cstate="print"/>
          <a:stretch>
            <a:fillRect/>
          </a:stretch>
        </p:blipFill>
        <p:spPr>
          <a:xfrm>
            <a:off x="256066" y="1670399"/>
            <a:ext cx="10190169" cy="4949505"/>
          </a:xfrm>
          <a:prstGeom prst="rect">
            <a:avLst/>
          </a:prstGeom>
        </p:spPr>
      </p:pic>
    </p:spTree>
    <p:extLst>
      <p:ext uri="{BB962C8B-B14F-4D97-AF65-F5344CB8AC3E}">
        <p14:creationId xmlns:p14="http://schemas.microsoft.com/office/powerpoint/2010/main" val="29701712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305435">
              <a:lnSpc>
                <a:spcPct val="100000"/>
              </a:lnSpc>
              <a:spcBef>
                <a:spcPts val="535"/>
              </a:spcBef>
            </a:pPr>
            <a:r>
              <a:rPr spc="-35" dirty="0"/>
              <a:t>Tableau</a:t>
            </a:r>
            <a:r>
              <a:rPr spc="-90" dirty="0"/>
              <a:t> </a:t>
            </a:r>
            <a:r>
              <a:rPr spc="-125" dirty="0"/>
              <a:t>File</a:t>
            </a:r>
            <a:r>
              <a:rPr spc="-50" dirty="0"/>
              <a:t> </a:t>
            </a:r>
            <a:r>
              <a:rPr spc="-90" dirty="0"/>
              <a:t>Types</a:t>
            </a:r>
            <a:r>
              <a:rPr spc="-60" dirty="0"/>
              <a:t> </a:t>
            </a:r>
            <a:r>
              <a:rPr spc="-250" dirty="0"/>
              <a:t>&amp;</a:t>
            </a:r>
            <a:r>
              <a:rPr spc="-35" dirty="0"/>
              <a:t> </a:t>
            </a:r>
            <a:r>
              <a:rPr spc="-10" dirty="0"/>
              <a:t>Products</a:t>
            </a:r>
          </a:p>
        </p:txBody>
      </p:sp>
      <p:pic>
        <p:nvPicPr>
          <p:cNvPr id="23" name="object 23"/>
          <p:cNvPicPr/>
          <p:nvPr/>
        </p:nvPicPr>
        <p:blipFill>
          <a:blip r:embed="rId3" cstate="print"/>
          <a:stretch>
            <a:fillRect/>
          </a:stretch>
        </p:blipFill>
        <p:spPr>
          <a:xfrm>
            <a:off x="228600" y="1194327"/>
            <a:ext cx="10217636" cy="5657481"/>
          </a:xfrm>
          <a:prstGeom prst="rect">
            <a:avLst/>
          </a:prstGeom>
        </p:spPr>
      </p:pic>
    </p:spTree>
    <p:extLst>
      <p:ext uri="{BB962C8B-B14F-4D97-AF65-F5344CB8AC3E}">
        <p14:creationId xmlns:p14="http://schemas.microsoft.com/office/powerpoint/2010/main" val="145441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437940"/>
          </a:xfrm>
          <a:prstGeom prst="rect">
            <a:avLst/>
          </a:prstGeom>
          <a:solidFill>
            <a:srgbClr val="0EB7EB"/>
          </a:solidFill>
        </p:spPr>
        <p:txBody>
          <a:bodyPr vert="horz" wrap="square" lIns="0" tIns="67945" rIns="0" bIns="0" rtlCol="0">
            <a:spAutoFit/>
          </a:bodyPr>
          <a:lstStyle/>
          <a:p>
            <a:pPr marL="290195">
              <a:lnSpc>
                <a:spcPct val="100000"/>
              </a:lnSpc>
              <a:spcBef>
                <a:spcPts val="535"/>
              </a:spcBef>
            </a:pPr>
            <a:r>
              <a:rPr lang="en-US" dirty="0" smtClean="0"/>
              <a:t>Choose </a:t>
            </a:r>
            <a:r>
              <a:rPr lang="en-US" dirty="0"/>
              <a:t>the appropriate chart</a:t>
            </a:r>
            <a:endParaRPr spc="-10"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10867"/>
          <a:stretch/>
        </p:blipFill>
        <p:spPr>
          <a:xfrm>
            <a:off x="317500" y="566159"/>
            <a:ext cx="10134600" cy="5577466"/>
          </a:xfrm>
          <a:prstGeom prst="rect">
            <a:avLst/>
          </a:prstGeom>
        </p:spPr>
      </p:pic>
    </p:spTree>
    <p:extLst>
      <p:ext uri="{BB962C8B-B14F-4D97-AF65-F5344CB8AC3E}">
        <p14:creationId xmlns:p14="http://schemas.microsoft.com/office/powerpoint/2010/main" val="1735900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437940"/>
          </a:xfrm>
          <a:prstGeom prst="rect">
            <a:avLst/>
          </a:prstGeom>
          <a:solidFill>
            <a:srgbClr val="0EB7EB"/>
          </a:solidFill>
        </p:spPr>
        <p:txBody>
          <a:bodyPr vert="horz" wrap="square" lIns="0" tIns="67945" rIns="0" bIns="0" rtlCol="0">
            <a:spAutoFit/>
          </a:bodyPr>
          <a:lstStyle/>
          <a:p>
            <a:pPr marL="290195">
              <a:lnSpc>
                <a:spcPct val="100000"/>
              </a:lnSpc>
              <a:spcBef>
                <a:spcPts val="535"/>
              </a:spcBef>
            </a:pPr>
            <a:r>
              <a:rPr lang="en-US" dirty="0" smtClean="0"/>
              <a:t>Choose </a:t>
            </a:r>
            <a:r>
              <a:rPr lang="en-US" dirty="0"/>
              <a:t>the appropriate chart</a:t>
            </a:r>
            <a:endParaRPr spc="-10" dirty="0"/>
          </a:p>
        </p:txBody>
      </p:sp>
      <p:grpSp>
        <p:nvGrpSpPr>
          <p:cNvPr id="14" name="Group 13"/>
          <p:cNvGrpSpPr/>
          <p:nvPr/>
        </p:nvGrpSpPr>
        <p:grpSpPr>
          <a:xfrm>
            <a:off x="698500" y="2257425"/>
            <a:ext cx="9385898" cy="4631849"/>
            <a:chOff x="698500" y="2257425"/>
            <a:chExt cx="9385898" cy="4631849"/>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7231" b="7736"/>
            <a:stretch/>
          </p:blipFill>
          <p:spPr>
            <a:xfrm>
              <a:off x="698500" y="2257425"/>
              <a:ext cx="9385898" cy="4480545"/>
            </a:xfrm>
            <a:prstGeom prst="rect">
              <a:avLst/>
            </a:prstGeom>
          </p:spPr>
        </p:pic>
        <p:pic>
          <p:nvPicPr>
            <p:cNvPr id="2050" name="Picture 2" descr="bar ch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3698" y="3890261"/>
              <a:ext cx="1066800" cy="4169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bble ch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4307198"/>
              <a:ext cx="1160780" cy="4536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ord clou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9546" y="4760864"/>
              <a:ext cx="1356962" cy="5303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ar ch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298" y="3890261"/>
              <a:ext cx="1066800" cy="4169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ine grap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16279" y="4386440"/>
              <a:ext cx="1337912" cy="5228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8"/>
            <a:stretch>
              <a:fillRect/>
            </a:stretch>
          </p:blipFill>
          <p:spPr>
            <a:xfrm>
              <a:off x="1943698" y="6070875"/>
              <a:ext cx="2152650" cy="818399"/>
            </a:xfrm>
            <a:prstGeom prst="rect">
              <a:avLst/>
            </a:prstGeom>
          </p:spPr>
        </p:pic>
        <p:pic>
          <p:nvPicPr>
            <p:cNvPr id="16" name="Picture 2" descr="bar ch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6098" y="6076139"/>
              <a:ext cx="2080538" cy="81313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p:cNvSpPr/>
          <p:nvPr/>
        </p:nvSpPr>
        <p:spPr>
          <a:xfrm>
            <a:off x="698500" y="779263"/>
            <a:ext cx="9385898" cy="1200329"/>
          </a:xfrm>
          <a:prstGeom prst="rect">
            <a:avLst/>
          </a:prstGeom>
        </p:spPr>
        <p:txBody>
          <a:bodyPr wrap="square">
            <a:spAutoFit/>
          </a:bodyPr>
          <a:lstStyle/>
          <a:p>
            <a:pPr rtl="0"/>
            <a:r>
              <a:rPr lang="en-US" b="1" dirty="0" smtClean="0"/>
              <a:t>Comparison</a:t>
            </a:r>
            <a:r>
              <a:rPr lang="en-US" dirty="0" smtClean="0"/>
              <a:t>: When analyzing your data, a common (if not the most common) use case would be to compare your data. Comparison is often done between two or more values. Some examples of comparison would be sales revenue in different regions, how the performance of a particular sales representative</a:t>
            </a:r>
            <a:endParaRPr lang="en-US" dirty="0"/>
          </a:p>
        </p:txBody>
      </p:sp>
    </p:spTree>
    <p:extLst>
      <p:ext uri="{BB962C8B-B14F-4D97-AF65-F5344CB8AC3E}">
        <p14:creationId xmlns:p14="http://schemas.microsoft.com/office/powerpoint/2010/main" val="26744520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437940"/>
          </a:xfrm>
          <a:prstGeom prst="rect">
            <a:avLst/>
          </a:prstGeom>
          <a:solidFill>
            <a:srgbClr val="0EB7EB"/>
          </a:solidFill>
        </p:spPr>
        <p:txBody>
          <a:bodyPr vert="horz" wrap="square" lIns="0" tIns="67945" rIns="0" bIns="0" rtlCol="0">
            <a:spAutoFit/>
          </a:bodyPr>
          <a:lstStyle/>
          <a:p>
            <a:pPr marL="290195">
              <a:lnSpc>
                <a:spcPct val="100000"/>
              </a:lnSpc>
              <a:spcBef>
                <a:spcPts val="535"/>
              </a:spcBef>
            </a:pPr>
            <a:r>
              <a:rPr lang="en-US" dirty="0" smtClean="0"/>
              <a:t>Choose </a:t>
            </a:r>
            <a:r>
              <a:rPr lang="en-US" dirty="0"/>
              <a:t>the appropriate chart</a:t>
            </a:r>
            <a:endParaRPr spc="-10" dirty="0"/>
          </a:p>
        </p:txBody>
      </p:sp>
      <p:sp>
        <p:nvSpPr>
          <p:cNvPr id="7" name="Rectangle 6"/>
          <p:cNvSpPr/>
          <p:nvPr/>
        </p:nvSpPr>
        <p:spPr>
          <a:xfrm>
            <a:off x="698500" y="751226"/>
            <a:ext cx="9753600" cy="1477328"/>
          </a:xfrm>
          <a:prstGeom prst="rect">
            <a:avLst/>
          </a:prstGeom>
        </p:spPr>
        <p:txBody>
          <a:bodyPr wrap="square">
            <a:spAutoFit/>
          </a:bodyPr>
          <a:lstStyle/>
          <a:p>
            <a:r>
              <a:rPr lang="en-US" b="1" dirty="0" smtClean="0"/>
              <a:t>Composition</a:t>
            </a:r>
            <a:r>
              <a:rPr lang="en-US" dirty="0" smtClean="0"/>
              <a:t>: Another common use case when analyzing your data is to find out what ratio or proportion each data member contributes to the whole. So basically, out of the total value, what is the contribution of each data member? This is typically referred to as a part to whole composition and it helps us understand how each individual part makes up the whole of something. F</a:t>
            </a:r>
            <a:endParaRPr lang="en-US" dirty="0"/>
          </a:p>
        </p:txBody>
      </p:sp>
      <p:grpSp>
        <p:nvGrpSpPr>
          <p:cNvPr id="8" name="Group 7"/>
          <p:cNvGrpSpPr/>
          <p:nvPr/>
        </p:nvGrpSpPr>
        <p:grpSpPr>
          <a:xfrm>
            <a:off x="304931" y="2105025"/>
            <a:ext cx="9986508" cy="4461947"/>
            <a:chOff x="301881" y="2417279"/>
            <a:chExt cx="9986508" cy="4461947"/>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11357"/>
            <a:stretch/>
          </p:blipFill>
          <p:spPr>
            <a:xfrm>
              <a:off x="721360" y="2417279"/>
              <a:ext cx="8749576" cy="3565232"/>
            </a:xfrm>
            <a:prstGeom prst="rect">
              <a:avLst/>
            </a:prstGeom>
          </p:spPr>
        </p:pic>
        <p:pic>
          <p:nvPicPr>
            <p:cNvPr id="3076" name="Picture 4" descr="stacked bar graph"/>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1915"/>
            <a:stretch/>
          </p:blipFill>
          <p:spPr bwMode="auto">
            <a:xfrm>
              <a:off x="9232900" y="4314825"/>
              <a:ext cx="1055489" cy="9622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rea grap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9900" y="5529486"/>
              <a:ext cx="2066925" cy="9060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ie char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3564"/>
            <a:stretch/>
          </p:blipFill>
          <p:spPr bwMode="auto">
            <a:xfrm>
              <a:off x="698500" y="4493705"/>
              <a:ext cx="1066800" cy="6044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stacked bar graph"/>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1915"/>
            <a:stretch/>
          </p:blipFill>
          <p:spPr bwMode="auto">
            <a:xfrm>
              <a:off x="301881" y="5098157"/>
              <a:ext cx="770379" cy="7022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reema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300" y="5930588"/>
              <a:ext cx="2164080" cy="9486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9162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437940"/>
          </a:xfrm>
          <a:prstGeom prst="rect">
            <a:avLst/>
          </a:prstGeom>
          <a:solidFill>
            <a:srgbClr val="0EB7EB"/>
          </a:solidFill>
        </p:spPr>
        <p:txBody>
          <a:bodyPr vert="horz" wrap="square" lIns="0" tIns="67945" rIns="0" bIns="0" rtlCol="0">
            <a:spAutoFit/>
          </a:bodyPr>
          <a:lstStyle/>
          <a:p>
            <a:pPr marL="290195">
              <a:lnSpc>
                <a:spcPct val="100000"/>
              </a:lnSpc>
              <a:spcBef>
                <a:spcPts val="535"/>
              </a:spcBef>
            </a:pPr>
            <a:r>
              <a:rPr lang="en-US" dirty="0" smtClean="0"/>
              <a:t>Choose </a:t>
            </a:r>
            <a:r>
              <a:rPr lang="en-US" dirty="0"/>
              <a:t>the appropriate chart</a:t>
            </a:r>
            <a:endParaRPr spc="-10" dirty="0"/>
          </a:p>
        </p:txBody>
      </p:sp>
      <p:sp>
        <p:nvSpPr>
          <p:cNvPr id="5" name="Rectangle 4"/>
          <p:cNvSpPr/>
          <p:nvPr/>
        </p:nvSpPr>
        <p:spPr>
          <a:xfrm>
            <a:off x="816292" y="799583"/>
            <a:ext cx="8915400" cy="1754326"/>
          </a:xfrm>
          <a:prstGeom prst="rect">
            <a:avLst/>
          </a:prstGeom>
        </p:spPr>
        <p:txBody>
          <a:bodyPr wrap="square">
            <a:spAutoFit/>
          </a:bodyPr>
          <a:lstStyle/>
          <a:p>
            <a:pPr algn="just" rtl="0"/>
            <a:r>
              <a:rPr lang="en-US" b="1" dirty="0" smtClean="0"/>
              <a:t>Distribution</a:t>
            </a:r>
            <a:r>
              <a:rPr lang="en-US" dirty="0" smtClean="0"/>
              <a:t>: Finding the </a:t>
            </a:r>
            <a:r>
              <a:rPr lang="en-US" i="1" dirty="0" smtClean="0"/>
              <a:t>distribution </a:t>
            </a:r>
            <a:r>
              <a:rPr lang="en-US" dirty="0" smtClean="0"/>
              <a:t>of your data is important when you want to find </a:t>
            </a:r>
            <a:r>
              <a:rPr lang="en-US" i="1" dirty="0" smtClean="0"/>
              <a:t>patterns, trends, clusters, and outliers or anomalies </a:t>
            </a:r>
            <a:r>
              <a:rPr lang="en-US" dirty="0" smtClean="0"/>
              <a:t>in your data—for example, if you want to understand how employees are performing during the annual appraisal cycle (that is, which employees or how many employees are below par, which or how many employees meet expectations, and which or how many employees exceed expectations). </a:t>
            </a:r>
            <a:endParaRPr lang="en-US" dirty="0"/>
          </a:p>
        </p:txBody>
      </p:sp>
      <p:pic>
        <p:nvPicPr>
          <p:cNvPr id="4100" name="Picture 4" descr="scatterplot"/>
          <p:cNvPicPr>
            <a:picLocks noChangeAspect="1" noChangeArrowheads="1"/>
          </p:cNvPicPr>
          <p:nvPr/>
        </p:nvPicPr>
        <p:blipFill rotWithShape="1">
          <a:blip r:embed="rId3">
            <a:extLst>
              <a:ext uri="{28A0092B-C50C-407E-A947-70E740481C1C}">
                <a14:useLocalDpi xmlns:a14="http://schemas.microsoft.com/office/drawing/2010/main" val="0"/>
              </a:ext>
            </a:extLst>
          </a:blip>
          <a:srcRect b="59530"/>
          <a:stretch/>
        </p:blipFill>
        <p:spPr bwMode="auto">
          <a:xfrm>
            <a:off x="774700" y="4772025"/>
            <a:ext cx="2679558"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5776" t="10980" r="1794" b="16557"/>
          <a:stretch/>
        </p:blipFill>
        <p:spPr>
          <a:xfrm>
            <a:off x="1841501" y="2790826"/>
            <a:ext cx="7315200" cy="2514600"/>
          </a:xfrm>
          <a:prstGeom prst="rect">
            <a:avLst/>
          </a:prstGeom>
        </p:spPr>
      </p:pic>
      <p:pic>
        <p:nvPicPr>
          <p:cNvPr id="4102" name="Picture 6" descr="box pl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0" y="5153025"/>
            <a:ext cx="1800225" cy="18876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istogr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3725" y="5037404"/>
            <a:ext cx="2181225" cy="211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76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437940"/>
          </a:xfrm>
          <a:prstGeom prst="rect">
            <a:avLst/>
          </a:prstGeom>
          <a:solidFill>
            <a:srgbClr val="0EB7EB"/>
          </a:solidFill>
        </p:spPr>
        <p:txBody>
          <a:bodyPr vert="horz" wrap="square" lIns="0" tIns="67945" rIns="0" bIns="0" rtlCol="0">
            <a:spAutoFit/>
          </a:bodyPr>
          <a:lstStyle/>
          <a:p>
            <a:pPr marL="290195">
              <a:lnSpc>
                <a:spcPct val="100000"/>
              </a:lnSpc>
              <a:spcBef>
                <a:spcPts val="535"/>
              </a:spcBef>
            </a:pPr>
            <a:r>
              <a:rPr lang="en-US" dirty="0" smtClean="0"/>
              <a:t>Choose </a:t>
            </a:r>
            <a:r>
              <a:rPr lang="en-US" dirty="0"/>
              <a:t>the appropriate chart</a:t>
            </a:r>
            <a:endParaRPr spc="-10" dirty="0"/>
          </a:p>
        </p:txBody>
      </p:sp>
      <p:sp>
        <p:nvSpPr>
          <p:cNvPr id="5" name="Rectangle 4"/>
          <p:cNvSpPr/>
          <p:nvPr/>
        </p:nvSpPr>
        <p:spPr>
          <a:xfrm>
            <a:off x="816292" y="799583"/>
            <a:ext cx="9331008" cy="1323439"/>
          </a:xfrm>
          <a:prstGeom prst="rect">
            <a:avLst/>
          </a:prstGeom>
        </p:spPr>
        <p:txBody>
          <a:bodyPr wrap="square">
            <a:spAutoFit/>
          </a:bodyPr>
          <a:lstStyle/>
          <a:p>
            <a:pPr algn="just" rtl="0"/>
            <a:r>
              <a:rPr lang="en-US" sz="1600" b="1" dirty="0" smtClean="0"/>
              <a:t>Relationships</a:t>
            </a:r>
            <a:r>
              <a:rPr lang="en-US" sz="1600" dirty="0" smtClean="0"/>
              <a:t>: Finding and understanding relationships, dependency, correlations, or cause and effect relationships between different variables. Whether there is any dependency between variables of your data (does one variable have any effect on another variable and if so, whether it is a positive or negative effect, based on this information, you will </a:t>
            </a:r>
            <a:r>
              <a:rPr lang="en-US" sz="1600" dirty="0" err="1" smtClean="0"/>
              <a:t>furtherbreak</a:t>
            </a:r>
            <a:r>
              <a:rPr lang="en-US" sz="1600" dirty="0" smtClean="0"/>
              <a:t> down </a:t>
            </a:r>
            <a:r>
              <a:rPr lang="en-US" sz="1600" i="1" dirty="0" smtClean="0"/>
              <a:t>relationship </a:t>
            </a:r>
            <a:r>
              <a:rPr lang="en-US" sz="1600" dirty="0" smtClean="0"/>
              <a:t>as the </a:t>
            </a:r>
            <a:r>
              <a:rPr lang="en-US" sz="1600" i="1" dirty="0" smtClean="0"/>
              <a:t>relationship between two measures </a:t>
            </a:r>
            <a:r>
              <a:rPr lang="en-US" sz="1600" dirty="0" smtClean="0"/>
              <a:t>and the </a:t>
            </a:r>
            <a:r>
              <a:rPr lang="en-US" sz="1600" i="1" dirty="0" smtClean="0"/>
              <a:t>relationship between multiple measures</a:t>
            </a:r>
            <a:r>
              <a:rPr lang="en-US" sz="1600" dirty="0" smtClean="0"/>
              <a:t>.</a:t>
            </a:r>
            <a:endParaRPr lang="en-US" sz="1600" dirty="0"/>
          </a:p>
        </p:txBody>
      </p:sp>
      <p:pic>
        <p:nvPicPr>
          <p:cNvPr id="6146" name="Picture 2" descr="scatter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015" y="2123022"/>
            <a:ext cx="2471677" cy="50481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0602" r="8173" b="11993"/>
          <a:stretch/>
        </p:blipFill>
        <p:spPr>
          <a:xfrm>
            <a:off x="685980" y="2867025"/>
            <a:ext cx="6565720" cy="2286000"/>
          </a:xfrm>
          <a:prstGeom prst="rect">
            <a:avLst/>
          </a:prstGeom>
        </p:spPr>
      </p:pic>
      <p:pic>
        <p:nvPicPr>
          <p:cNvPr id="12" name="object 19"/>
          <p:cNvPicPr/>
          <p:nvPr/>
        </p:nvPicPr>
        <p:blipFill>
          <a:blip r:embed="rId5" cstate="print"/>
          <a:stretch>
            <a:fillRect/>
          </a:stretch>
        </p:blipFill>
        <p:spPr>
          <a:xfrm>
            <a:off x="228600" y="1082929"/>
            <a:ext cx="10234803" cy="5762371"/>
          </a:xfrm>
          <a:prstGeom prst="rect">
            <a:avLst/>
          </a:prstGeom>
        </p:spPr>
      </p:pic>
    </p:spTree>
    <p:extLst>
      <p:ext uri="{BB962C8B-B14F-4D97-AF65-F5344CB8AC3E}">
        <p14:creationId xmlns:p14="http://schemas.microsoft.com/office/powerpoint/2010/main" val="2186425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ject 17"/>
          <p:cNvPicPr/>
          <p:nvPr/>
        </p:nvPicPr>
        <p:blipFill>
          <a:blip r:embed="rId2" cstate="print"/>
          <a:stretch>
            <a:fillRect/>
          </a:stretch>
        </p:blipFill>
        <p:spPr>
          <a:xfrm>
            <a:off x="2790435" y="106684"/>
            <a:ext cx="5015500" cy="647717"/>
          </a:xfrm>
          <a:prstGeom prst="rect">
            <a:avLst/>
          </a:prstGeom>
        </p:spPr>
      </p:pic>
      <p:sp>
        <p:nvSpPr>
          <p:cNvPr id="18" name="object 18"/>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1270" algn="ctr">
              <a:lnSpc>
                <a:spcPct val="100000"/>
              </a:lnSpc>
              <a:spcBef>
                <a:spcPts val="535"/>
              </a:spcBef>
            </a:pPr>
            <a:r>
              <a:rPr spc="-100" dirty="0"/>
              <a:t>Dimensions</a:t>
            </a:r>
            <a:r>
              <a:rPr spc="-45" dirty="0"/>
              <a:t> </a:t>
            </a:r>
            <a:r>
              <a:rPr spc="-100" dirty="0"/>
              <a:t>vs</a:t>
            </a:r>
            <a:r>
              <a:rPr spc="-45" dirty="0"/>
              <a:t> </a:t>
            </a:r>
            <a:r>
              <a:rPr spc="-10" dirty="0"/>
              <a:t>Measures</a:t>
            </a:r>
          </a:p>
        </p:txBody>
      </p:sp>
      <p:pic>
        <p:nvPicPr>
          <p:cNvPr id="19" name="object 19"/>
          <p:cNvPicPr/>
          <p:nvPr/>
        </p:nvPicPr>
        <p:blipFill>
          <a:blip r:embed="rId3" cstate="print"/>
          <a:stretch>
            <a:fillRect/>
          </a:stretch>
        </p:blipFill>
        <p:spPr>
          <a:xfrm>
            <a:off x="1614550" y="1092073"/>
            <a:ext cx="7925434" cy="5845124"/>
          </a:xfrm>
          <a:prstGeom prst="rect">
            <a:avLst/>
          </a:prstGeom>
        </p:spPr>
      </p:pic>
    </p:spTree>
    <p:extLst>
      <p:ext uri="{BB962C8B-B14F-4D97-AF65-F5344CB8AC3E}">
        <p14:creationId xmlns:p14="http://schemas.microsoft.com/office/powerpoint/2010/main" val="2732441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ject 17"/>
          <p:cNvPicPr/>
          <p:nvPr/>
        </p:nvPicPr>
        <p:blipFill>
          <a:blip r:embed="rId2" cstate="print"/>
          <a:stretch>
            <a:fillRect/>
          </a:stretch>
        </p:blipFill>
        <p:spPr>
          <a:xfrm>
            <a:off x="2790435" y="106684"/>
            <a:ext cx="5015500" cy="647717"/>
          </a:xfrm>
          <a:prstGeom prst="rect">
            <a:avLst/>
          </a:prstGeom>
        </p:spPr>
      </p:pic>
      <p:sp>
        <p:nvSpPr>
          <p:cNvPr id="18" name="object 18"/>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1905" algn="ctr">
              <a:lnSpc>
                <a:spcPct val="100000"/>
              </a:lnSpc>
              <a:spcBef>
                <a:spcPts val="535"/>
              </a:spcBef>
            </a:pPr>
            <a:r>
              <a:rPr spc="-70" dirty="0"/>
              <a:t>Discrete</a:t>
            </a:r>
            <a:r>
              <a:rPr spc="-65" dirty="0"/>
              <a:t> </a:t>
            </a:r>
            <a:r>
              <a:rPr spc="-100" dirty="0"/>
              <a:t>vs</a:t>
            </a:r>
            <a:r>
              <a:rPr spc="-60" dirty="0"/>
              <a:t> </a:t>
            </a:r>
            <a:r>
              <a:rPr spc="-10" dirty="0"/>
              <a:t>Continous</a:t>
            </a:r>
          </a:p>
        </p:txBody>
      </p:sp>
      <p:pic>
        <p:nvPicPr>
          <p:cNvPr id="19" name="object 19"/>
          <p:cNvPicPr/>
          <p:nvPr/>
        </p:nvPicPr>
        <p:blipFill>
          <a:blip r:embed="rId3" cstate="print"/>
          <a:stretch>
            <a:fillRect/>
          </a:stretch>
        </p:blipFill>
        <p:spPr>
          <a:xfrm>
            <a:off x="228600" y="1074293"/>
            <a:ext cx="10234803" cy="5757037"/>
          </a:xfrm>
          <a:prstGeom prst="rect">
            <a:avLst/>
          </a:prstGeom>
        </p:spPr>
      </p:pic>
    </p:spTree>
    <p:extLst>
      <p:ext uri="{BB962C8B-B14F-4D97-AF65-F5344CB8AC3E}">
        <p14:creationId xmlns:p14="http://schemas.microsoft.com/office/powerpoint/2010/main" val="228331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ject 17"/>
          <p:cNvPicPr/>
          <p:nvPr/>
        </p:nvPicPr>
        <p:blipFill>
          <a:blip r:embed="rId2" cstate="print"/>
          <a:stretch>
            <a:fillRect/>
          </a:stretch>
        </p:blipFill>
        <p:spPr>
          <a:xfrm>
            <a:off x="2790435" y="106684"/>
            <a:ext cx="5015500" cy="647717"/>
          </a:xfrm>
          <a:prstGeom prst="rect">
            <a:avLst/>
          </a:prstGeom>
        </p:spPr>
      </p:pic>
      <p:sp>
        <p:nvSpPr>
          <p:cNvPr id="18" name="object 18"/>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1905" algn="ctr">
              <a:lnSpc>
                <a:spcPct val="100000"/>
              </a:lnSpc>
              <a:spcBef>
                <a:spcPts val="535"/>
              </a:spcBef>
            </a:pPr>
            <a:r>
              <a:rPr spc="-70" dirty="0"/>
              <a:t>Discrete</a:t>
            </a:r>
            <a:r>
              <a:rPr spc="-65" dirty="0"/>
              <a:t> </a:t>
            </a:r>
            <a:r>
              <a:rPr spc="-100" dirty="0"/>
              <a:t>vs</a:t>
            </a:r>
            <a:r>
              <a:rPr spc="-60" dirty="0"/>
              <a:t> </a:t>
            </a:r>
            <a:r>
              <a:rPr spc="-10" dirty="0"/>
              <a:t>Continous</a:t>
            </a:r>
          </a:p>
        </p:txBody>
      </p:sp>
      <p:pic>
        <p:nvPicPr>
          <p:cNvPr id="19" name="object 19"/>
          <p:cNvPicPr/>
          <p:nvPr/>
        </p:nvPicPr>
        <p:blipFill>
          <a:blip r:embed="rId3" cstate="print"/>
          <a:stretch>
            <a:fillRect/>
          </a:stretch>
        </p:blipFill>
        <p:spPr>
          <a:xfrm>
            <a:off x="228600" y="1074293"/>
            <a:ext cx="10234803" cy="5765673"/>
          </a:xfrm>
          <a:prstGeom prst="rect">
            <a:avLst/>
          </a:prstGeom>
        </p:spPr>
      </p:pic>
    </p:spTree>
    <p:extLst>
      <p:ext uri="{BB962C8B-B14F-4D97-AF65-F5344CB8AC3E}">
        <p14:creationId xmlns:p14="http://schemas.microsoft.com/office/powerpoint/2010/main" val="3880450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ject 17"/>
          <p:cNvPicPr/>
          <p:nvPr/>
        </p:nvPicPr>
        <p:blipFill>
          <a:blip r:embed="rId2" cstate="print"/>
          <a:stretch>
            <a:fillRect/>
          </a:stretch>
        </p:blipFill>
        <p:spPr>
          <a:xfrm>
            <a:off x="2790435" y="106684"/>
            <a:ext cx="5015500" cy="647717"/>
          </a:xfrm>
          <a:prstGeom prst="rect">
            <a:avLst/>
          </a:prstGeom>
        </p:spPr>
      </p:pic>
      <p:sp>
        <p:nvSpPr>
          <p:cNvPr id="18" name="object 18"/>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1905" algn="ctr">
              <a:lnSpc>
                <a:spcPct val="100000"/>
              </a:lnSpc>
              <a:spcBef>
                <a:spcPts val="535"/>
              </a:spcBef>
            </a:pPr>
            <a:r>
              <a:rPr spc="-70" dirty="0"/>
              <a:t>Discrete</a:t>
            </a:r>
            <a:r>
              <a:rPr spc="-65" dirty="0"/>
              <a:t> </a:t>
            </a:r>
            <a:r>
              <a:rPr spc="-100" dirty="0"/>
              <a:t>vs</a:t>
            </a:r>
            <a:r>
              <a:rPr spc="-60" dirty="0"/>
              <a:t> </a:t>
            </a:r>
            <a:r>
              <a:rPr spc="-10" dirty="0"/>
              <a:t>Continous</a:t>
            </a:r>
          </a:p>
        </p:txBody>
      </p:sp>
      <p:grpSp>
        <p:nvGrpSpPr>
          <p:cNvPr id="19" name="object 19"/>
          <p:cNvGrpSpPr/>
          <p:nvPr/>
        </p:nvGrpSpPr>
        <p:grpSpPr>
          <a:xfrm>
            <a:off x="228600" y="1062609"/>
            <a:ext cx="10234930" cy="5777865"/>
            <a:chOff x="228600" y="1062609"/>
            <a:chExt cx="10234930" cy="5777865"/>
          </a:xfrm>
        </p:grpSpPr>
        <p:pic>
          <p:nvPicPr>
            <p:cNvPr id="20" name="object 20"/>
            <p:cNvPicPr/>
            <p:nvPr/>
          </p:nvPicPr>
          <p:blipFill>
            <a:blip r:embed="rId3" cstate="print"/>
            <a:stretch>
              <a:fillRect/>
            </a:stretch>
          </p:blipFill>
          <p:spPr>
            <a:xfrm>
              <a:off x="228600" y="1074293"/>
              <a:ext cx="10234803" cy="5765673"/>
            </a:xfrm>
            <a:prstGeom prst="rect">
              <a:avLst/>
            </a:prstGeom>
          </p:spPr>
        </p:pic>
        <p:pic>
          <p:nvPicPr>
            <p:cNvPr id="21" name="object 21"/>
            <p:cNvPicPr/>
            <p:nvPr/>
          </p:nvPicPr>
          <p:blipFill>
            <a:blip r:embed="rId4" cstate="print"/>
            <a:stretch>
              <a:fillRect/>
            </a:stretch>
          </p:blipFill>
          <p:spPr>
            <a:xfrm>
              <a:off x="228600" y="1062609"/>
              <a:ext cx="10234803" cy="5757037"/>
            </a:xfrm>
            <a:prstGeom prst="rect">
              <a:avLst/>
            </a:prstGeom>
          </p:spPr>
        </p:pic>
      </p:grpSp>
    </p:spTree>
    <p:extLst>
      <p:ext uri="{BB962C8B-B14F-4D97-AF65-F5344CB8AC3E}">
        <p14:creationId xmlns:p14="http://schemas.microsoft.com/office/powerpoint/2010/main" val="300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1270" algn="ctr">
              <a:lnSpc>
                <a:spcPct val="100000"/>
              </a:lnSpc>
              <a:spcBef>
                <a:spcPts val="535"/>
              </a:spcBef>
            </a:pPr>
            <a:r>
              <a:rPr spc="-155" dirty="0"/>
              <a:t>SHARING</a:t>
            </a:r>
            <a:r>
              <a:rPr spc="10" dirty="0"/>
              <a:t> </a:t>
            </a:r>
            <a:r>
              <a:rPr spc="-10" dirty="0"/>
              <a:t>PROCESS</a:t>
            </a:r>
          </a:p>
        </p:txBody>
      </p:sp>
      <p:pic>
        <p:nvPicPr>
          <p:cNvPr id="23" name="object 23"/>
          <p:cNvPicPr/>
          <p:nvPr/>
        </p:nvPicPr>
        <p:blipFill>
          <a:blip r:embed="rId3" cstate="print"/>
          <a:stretch>
            <a:fillRect/>
          </a:stretch>
        </p:blipFill>
        <p:spPr>
          <a:xfrm>
            <a:off x="228600" y="1223315"/>
            <a:ext cx="10190169" cy="546523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ject 17"/>
          <p:cNvPicPr/>
          <p:nvPr/>
        </p:nvPicPr>
        <p:blipFill>
          <a:blip r:embed="rId2" cstate="print"/>
          <a:stretch>
            <a:fillRect/>
          </a:stretch>
        </p:blipFill>
        <p:spPr>
          <a:xfrm>
            <a:off x="2790435" y="106684"/>
            <a:ext cx="5015500" cy="647717"/>
          </a:xfrm>
          <a:prstGeom prst="rect">
            <a:avLst/>
          </a:prstGeom>
        </p:spPr>
      </p:pic>
      <p:sp>
        <p:nvSpPr>
          <p:cNvPr id="18" name="object 18"/>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1905" algn="ctr">
              <a:lnSpc>
                <a:spcPct val="100000"/>
              </a:lnSpc>
              <a:spcBef>
                <a:spcPts val="535"/>
              </a:spcBef>
            </a:pPr>
            <a:r>
              <a:rPr spc="-70" dirty="0"/>
              <a:t>Discrete</a:t>
            </a:r>
            <a:r>
              <a:rPr spc="-65" dirty="0"/>
              <a:t> </a:t>
            </a:r>
            <a:r>
              <a:rPr spc="-100" dirty="0"/>
              <a:t>vs</a:t>
            </a:r>
            <a:r>
              <a:rPr spc="-60" dirty="0"/>
              <a:t> </a:t>
            </a:r>
            <a:r>
              <a:rPr spc="-10" dirty="0"/>
              <a:t>Continous</a:t>
            </a:r>
          </a:p>
        </p:txBody>
      </p:sp>
      <p:grpSp>
        <p:nvGrpSpPr>
          <p:cNvPr id="19" name="object 19"/>
          <p:cNvGrpSpPr/>
          <p:nvPr/>
        </p:nvGrpSpPr>
        <p:grpSpPr>
          <a:xfrm>
            <a:off x="228600" y="1057148"/>
            <a:ext cx="10234930" cy="5782945"/>
            <a:chOff x="228600" y="1057148"/>
            <a:chExt cx="10234930" cy="5782945"/>
          </a:xfrm>
        </p:grpSpPr>
        <p:pic>
          <p:nvPicPr>
            <p:cNvPr id="20" name="object 20"/>
            <p:cNvPicPr/>
            <p:nvPr/>
          </p:nvPicPr>
          <p:blipFill>
            <a:blip r:embed="rId3" cstate="print"/>
            <a:stretch>
              <a:fillRect/>
            </a:stretch>
          </p:blipFill>
          <p:spPr>
            <a:xfrm>
              <a:off x="228600" y="1074293"/>
              <a:ext cx="10234803" cy="5765673"/>
            </a:xfrm>
            <a:prstGeom prst="rect">
              <a:avLst/>
            </a:prstGeom>
          </p:spPr>
        </p:pic>
        <p:pic>
          <p:nvPicPr>
            <p:cNvPr id="21" name="object 21"/>
            <p:cNvPicPr/>
            <p:nvPr/>
          </p:nvPicPr>
          <p:blipFill>
            <a:blip r:embed="rId4" cstate="print"/>
            <a:stretch>
              <a:fillRect/>
            </a:stretch>
          </p:blipFill>
          <p:spPr>
            <a:xfrm>
              <a:off x="228600" y="1057148"/>
              <a:ext cx="10234803" cy="5762498"/>
            </a:xfrm>
            <a:prstGeom prst="rect">
              <a:avLst/>
            </a:prstGeom>
          </p:spPr>
        </p:pic>
      </p:grpSp>
    </p:spTree>
    <p:extLst>
      <p:ext uri="{BB962C8B-B14F-4D97-AF65-F5344CB8AC3E}">
        <p14:creationId xmlns:p14="http://schemas.microsoft.com/office/powerpoint/2010/main" val="428975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07970" y="124561"/>
            <a:ext cx="4932045" cy="437940"/>
          </a:xfrm>
          <a:prstGeom prst="rect">
            <a:avLst/>
          </a:prstGeom>
          <a:solidFill>
            <a:srgbClr val="0EB7EB"/>
          </a:solidFill>
        </p:spPr>
        <p:txBody>
          <a:bodyPr vert="horz" wrap="square" lIns="0" tIns="67945" rIns="0" bIns="0" rtlCol="0">
            <a:spAutoFit/>
          </a:bodyPr>
          <a:lstStyle/>
          <a:p>
            <a:pPr marL="1270" algn="ctr">
              <a:lnSpc>
                <a:spcPct val="100000"/>
              </a:lnSpc>
              <a:spcBef>
                <a:spcPts val="535"/>
              </a:spcBef>
            </a:pPr>
            <a:r>
              <a:rPr lang="en-US" spc="-170" dirty="0"/>
              <a:t>THE TABLEAU PRODUCT SUITE</a:t>
            </a:r>
            <a:endParaRPr spc="-10" dirty="0"/>
          </a:p>
        </p:txBody>
      </p:sp>
      <p:pic>
        <p:nvPicPr>
          <p:cNvPr id="5" name="image14.png" descr="Figure 1.6: A screenshot showing the Tableau product suite "/>
          <p:cNvPicPr/>
          <p:nvPr/>
        </p:nvPicPr>
        <p:blipFill>
          <a:blip r:embed="rId2" cstate="print"/>
          <a:stretch>
            <a:fillRect/>
          </a:stretch>
        </p:blipFill>
        <p:spPr>
          <a:xfrm>
            <a:off x="1044892" y="2714625"/>
            <a:ext cx="8458200" cy="3657600"/>
          </a:xfrm>
          <a:prstGeom prst="rect">
            <a:avLst/>
          </a:prstGeom>
        </p:spPr>
      </p:pic>
      <p:pic>
        <p:nvPicPr>
          <p:cNvPr id="4" name="Picture 3"/>
          <p:cNvPicPr>
            <a:picLocks noChangeAspect="1"/>
          </p:cNvPicPr>
          <p:nvPr/>
        </p:nvPicPr>
        <p:blipFill>
          <a:blip r:embed="rId3"/>
          <a:stretch>
            <a:fillRect/>
          </a:stretch>
        </p:blipFill>
        <p:spPr>
          <a:xfrm>
            <a:off x="1917700" y="1495425"/>
            <a:ext cx="2590800" cy="767384"/>
          </a:xfrm>
          <a:prstGeom prst="rect">
            <a:avLst/>
          </a:prstGeom>
        </p:spPr>
      </p:pic>
      <p:pic>
        <p:nvPicPr>
          <p:cNvPr id="6" name="Picture 5"/>
          <p:cNvPicPr>
            <a:picLocks noChangeAspect="1"/>
          </p:cNvPicPr>
          <p:nvPr/>
        </p:nvPicPr>
        <p:blipFill>
          <a:blip r:embed="rId4"/>
          <a:stretch>
            <a:fillRect/>
          </a:stretch>
        </p:blipFill>
        <p:spPr>
          <a:xfrm>
            <a:off x="6261100" y="1498748"/>
            <a:ext cx="2200495" cy="764061"/>
          </a:xfrm>
          <a:prstGeom prst="rect">
            <a:avLst/>
          </a:prstGeom>
        </p:spPr>
      </p:pic>
      <p:sp>
        <p:nvSpPr>
          <p:cNvPr id="8" name="Rectangle 7"/>
          <p:cNvSpPr/>
          <p:nvPr/>
        </p:nvSpPr>
        <p:spPr>
          <a:xfrm>
            <a:off x="850900" y="1190625"/>
            <a:ext cx="4495800" cy="518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46700" y="1190625"/>
            <a:ext cx="4495800" cy="518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13100" y="4619625"/>
            <a:ext cx="1905000" cy="533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07970" y="124561"/>
            <a:ext cx="4932045" cy="437940"/>
          </a:xfrm>
          <a:prstGeom prst="rect">
            <a:avLst/>
          </a:prstGeom>
          <a:solidFill>
            <a:srgbClr val="0EB7EB"/>
          </a:solidFill>
        </p:spPr>
        <p:txBody>
          <a:bodyPr vert="horz" wrap="square" lIns="0" tIns="67945" rIns="0" bIns="0" rtlCol="0">
            <a:spAutoFit/>
          </a:bodyPr>
          <a:lstStyle/>
          <a:p>
            <a:pPr marL="1270" algn="ctr">
              <a:lnSpc>
                <a:spcPct val="100000"/>
              </a:lnSpc>
              <a:spcBef>
                <a:spcPts val="535"/>
              </a:spcBef>
            </a:pPr>
            <a:r>
              <a:rPr lang="en-US" spc="-170" dirty="0"/>
              <a:t>THE TABLEAU PRODUCT SUITE</a:t>
            </a:r>
            <a:endParaRPr spc="-10" dirty="0"/>
          </a:p>
        </p:txBody>
      </p:sp>
      <p:graphicFrame>
        <p:nvGraphicFramePr>
          <p:cNvPr id="11" name="Table 10"/>
          <p:cNvGraphicFramePr>
            <a:graphicFrameLocks noGrp="1"/>
          </p:cNvGraphicFramePr>
          <p:nvPr>
            <p:extLst>
              <p:ext uri="{D42A27DB-BD31-4B8C-83A1-F6EECF244321}">
                <p14:modId xmlns:p14="http://schemas.microsoft.com/office/powerpoint/2010/main" val="3134249347"/>
              </p:ext>
            </p:extLst>
          </p:nvPr>
        </p:nvGraphicFramePr>
        <p:xfrm>
          <a:off x="317500" y="962025"/>
          <a:ext cx="10101581" cy="5760720"/>
        </p:xfrm>
        <a:graphic>
          <a:graphicData uri="http://schemas.openxmlformats.org/drawingml/2006/table">
            <a:tbl>
              <a:tblPr firstRow="1" bandRow="1"/>
              <a:tblGrid>
                <a:gridCol w="1443083">
                  <a:extLst>
                    <a:ext uri="{9D8B030D-6E8A-4147-A177-3AD203B41FA5}">
                      <a16:colId xmlns:a16="http://schemas.microsoft.com/office/drawing/2014/main" val="20000"/>
                    </a:ext>
                  </a:extLst>
                </a:gridCol>
                <a:gridCol w="1443083">
                  <a:extLst>
                    <a:ext uri="{9D8B030D-6E8A-4147-A177-3AD203B41FA5}">
                      <a16:colId xmlns:a16="http://schemas.microsoft.com/office/drawing/2014/main" val="20001"/>
                    </a:ext>
                  </a:extLst>
                </a:gridCol>
                <a:gridCol w="1443083">
                  <a:extLst>
                    <a:ext uri="{9D8B030D-6E8A-4147-A177-3AD203B41FA5}">
                      <a16:colId xmlns:a16="http://schemas.microsoft.com/office/drawing/2014/main" val="20002"/>
                    </a:ext>
                  </a:extLst>
                </a:gridCol>
                <a:gridCol w="1443083">
                  <a:extLst>
                    <a:ext uri="{9D8B030D-6E8A-4147-A177-3AD203B41FA5}">
                      <a16:colId xmlns:a16="http://schemas.microsoft.com/office/drawing/2014/main" val="20003"/>
                    </a:ext>
                  </a:extLst>
                </a:gridCol>
                <a:gridCol w="1443083">
                  <a:extLst>
                    <a:ext uri="{9D8B030D-6E8A-4147-A177-3AD203B41FA5}">
                      <a16:colId xmlns:a16="http://schemas.microsoft.com/office/drawing/2014/main" val="20004"/>
                    </a:ext>
                  </a:extLst>
                </a:gridCol>
                <a:gridCol w="1443083">
                  <a:extLst>
                    <a:ext uri="{9D8B030D-6E8A-4147-A177-3AD203B41FA5}">
                      <a16:colId xmlns:a16="http://schemas.microsoft.com/office/drawing/2014/main" val="20005"/>
                    </a:ext>
                  </a:extLst>
                </a:gridCol>
                <a:gridCol w="1443083">
                  <a:extLst>
                    <a:ext uri="{9D8B030D-6E8A-4147-A177-3AD203B41FA5}">
                      <a16:colId xmlns:a16="http://schemas.microsoft.com/office/drawing/2014/main" val="20006"/>
                    </a:ext>
                  </a:extLst>
                </a:gridCol>
              </a:tblGrid>
              <a:tr h="0">
                <a:tc>
                  <a:txBody>
                    <a:bodyPr/>
                    <a:lstStyle>
                      <a:lvl1pPr marL="0">
                        <a:defRPr b="1">
                          <a:solidFill>
                            <a:schemeClr val="lt1"/>
                          </a:solidFill>
                          <a:latin typeface="Calibri"/>
                        </a:defRPr>
                      </a:lvl1pPr>
                      <a:lvl2pPr marL="457200">
                        <a:defRPr b="1">
                          <a:solidFill>
                            <a:schemeClr val="lt1"/>
                          </a:solidFill>
                          <a:latin typeface="Calibri"/>
                        </a:defRPr>
                      </a:lvl2pPr>
                      <a:lvl3pPr marL="914400">
                        <a:defRPr b="1">
                          <a:solidFill>
                            <a:schemeClr val="lt1"/>
                          </a:solidFill>
                          <a:latin typeface="Calibri"/>
                        </a:defRPr>
                      </a:lvl3pPr>
                      <a:lvl4pPr marL="1371600">
                        <a:defRPr b="1">
                          <a:solidFill>
                            <a:schemeClr val="lt1"/>
                          </a:solidFill>
                          <a:latin typeface="Calibri"/>
                        </a:defRPr>
                      </a:lvl4pPr>
                      <a:lvl5pPr marL="1828800">
                        <a:defRPr b="1">
                          <a:solidFill>
                            <a:schemeClr val="lt1"/>
                          </a:solidFill>
                          <a:latin typeface="Calibri"/>
                        </a:defRPr>
                      </a:lvl5pPr>
                      <a:lvl6pPr marL="2286000">
                        <a:defRPr b="1">
                          <a:solidFill>
                            <a:schemeClr val="lt1"/>
                          </a:solidFill>
                          <a:latin typeface="Calibri"/>
                        </a:defRPr>
                      </a:lvl6pPr>
                      <a:lvl7pPr marL="2743200">
                        <a:defRPr b="1">
                          <a:solidFill>
                            <a:schemeClr val="lt1"/>
                          </a:solidFill>
                          <a:latin typeface="Calibri"/>
                        </a:defRPr>
                      </a:lvl7pPr>
                      <a:lvl8pPr marL="3200400">
                        <a:defRPr b="1">
                          <a:solidFill>
                            <a:schemeClr val="lt1"/>
                          </a:solidFill>
                          <a:latin typeface="Calibri"/>
                        </a:defRPr>
                      </a:lvl8pPr>
                      <a:lvl9pPr marL="3657600">
                        <a:defRPr b="1">
                          <a:solidFill>
                            <a:schemeClr val="lt1"/>
                          </a:solidFill>
                          <a:latin typeface="Calibri"/>
                        </a:defRPr>
                      </a:lvl9pPr>
                    </a:lstStyle>
                    <a:p>
                      <a:r>
                        <a:rPr sz="1600"/>
                        <a:t>Product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defRPr b="1">
                          <a:solidFill>
                            <a:schemeClr val="lt1"/>
                          </a:solidFill>
                          <a:latin typeface="Calibri"/>
                        </a:defRPr>
                      </a:lvl1pPr>
                      <a:lvl2pPr marL="457200">
                        <a:defRPr b="1">
                          <a:solidFill>
                            <a:schemeClr val="lt1"/>
                          </a:solidFill>
                          <a:latin typeface="Calibri"/>
                        </a:defRPr>
                      </a:lvl2pPr>
                      <a:lvl3pPr marL="914400">
                        <a:defRPr b="1">
                          <a:solidFill>
                            <a:schemeClr val="lt1"/>
                          </a:solidFill>
                          <a:latin typeface="Calibri"/>
                        </a:defRPr>
                      </a:lvl3pPr>
                      <a:lvl4pPr marL="1371600">
                        <a:defRPr b="1">
                          <a:solidFill>
                            <a:schemeClr val="lt1"/>
                          </a:solidFill>
                          <a:latin typeface="Calibri"/>
                        </a:defRPr>
                      </a:lvl4pPr>
                      <a:lvl5pPr marL="1828800">
                        <a:defRPr b="1">
                          <a:solidFill>
                            <a:schemeClr val="lt1"/>
                          </a:solidFill>
                          <a:latin typeface="Calibri"/>
                        </a:defRPr>
                      </a:lvl5pPr>
                      <a:lvl6pPr marL="2286000">
                        <a:defRPr b="1">
                          <a:solidFill>
                            <a:schemeClr val="lt1"/>
                          </a:solidFill>
                          <a:latin typeface="Calibri"/>
                        </a:defRPr>
                      </a:lvl6pPr>
                      <a:lvl7pPr marL="2743200">
                        <a:defRPr b="1">
                          <a:solidFill>
                            <a:schemeClr val="lt1"/>
                          </a:solidFill>
                          <a:latin typeface="Calibri"/>
                        </a:defRPr>
                      </a:lvl7pPr>
                      <a:lvl8pPr marL="3200400">
                        <a:defRPr b="1">
                          <a:solidFill>
                            <a:schemeClr val="lt1"/>
                          </a:solidFill>
                          <a:latin typeface="Calibri"/>
                        </a:defRPr>
                      </a:lvl8pPr>
                      <a:lvl9pPr marL="3657600">
                        <a:defRPr b="1">
                          <a:solidFill>
                            <a:schemeClr val="lt1"/>
                          </a:solidFill>
                          <a:latin typeface="Calibri"/>
                        </a:defRPr>
                      </a:lvl9pPr>
                    </a:lstStyle>
                    <a:p>
                      <a:r>
                        <a:rPr sz="1600"/>
                        <a:t>Primary Use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defRPr b="1">
                          <a:solidFill>
                            <a:schemeClr val="lt1"/>
                          </a:solidFill>
                          <a:latin typeface="Calibri"/>
                        </a:defRPr>
                      </a:lvl1pPr>
                      <a:lvl2pPr marL="457200">
                        <a:defRPr b="1">
                          <a:solidFill>
                            <a:schemeClr val="lt1"/>
                          </a:solidFill>
                          <a:latin typeface="Calibri"/>
                        </a:defRPr>
                      </a:lvl2pPr>
                      <a:lvl3pPr marL="914400">
                        <a:defRPr b="1">
                          <a:solidFill>
                            <a:schemeClr val="lt1"/>
                          </a:solidFill>
                          <a:latin typeface="Calibri"/>
                        </a:defRPr>
                      </a:lvl3pPr>
                      <a:lvl4pPr marL="1371600">
                        <a:defRPr b="1">
                          <a:solidFill>
                            <a:schemeClr val="lt1"/>
                          </a:solidFill>
                          <a:latin typeface="Calibri"/>
                        </a:defRPr>
                      </a:lvl4pPr>
                      <a:lvl5pPr marL="1828800">
                        <a:defRPr b="1">
                          <a:solidFill>
                            <a:schemeClr val="lt1"/>
                          </a:solidFill>
                          <a:latin typeface="Calibri"/>
                        </a:defRPr>
                      </a:lvl5pPr>
                      <a:lvl6pPr marL="2286000">
                        <a:defRPr b="1">
                          <a:solidFill>
                            <a:schemeClr val="lt1"/>
                          </a:solidFill>
                          <a:latin typeface="Calibri"/>
                        </a:defRPr>
                      </a:lvl6pPr>
                      <a:lvl7pPr marL="2743200">
                        <a:defRPr b="1">
                          <a:solidFill>
                            <a:schemeClr val="lt1"/>
                          </a:solidFill>
                          <a:latin typeface="Calibri"/>
                        </a:defRPr>
                      </a:lvl7pPr>
                      <a:lvl8pPr marL="3200400">
                        <a:defRPr b="1">
                          <a:solidFill>
                            <a:schemeClr val="lt1"/>
                          </a:solidFill>
                          <a:latin typeface="Calibri"/>
                        </a:defRPr>
                      </a:lvl8pPr>
                      <a:lvl9pPr marL="3657600">
                        <a:defRPr b="1">
                          <a:solidFill>
                            <a:schemeClr val="lt1"/>
                          </a:solidFill>
                          <a:latin typeface="Calibri"/>
                        </a:defRPr>
                      </a:lvl9pPr>
                    </a:lstStyle>
                    <a:p>
                      <a:r>
                        <a:rPr sz="1600"/>
                        <a:t>Target User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defRPr b="1">
                          <a:solidFill>
                            <a:schemeClr val="lt1"/>
                          </a:solidFill>
                          <a:latin typeface="Calibri"/>
                        </a:defRPr>
                      </a:lvl1pPr>
                      <a:lvl2pPr marL="457200">
                        <a:defRPr b="1">
                          <a:solidFill>
                            <a:schemeClr val="lt1"/>
                          </a:solidFill>
                          <a:latin typeface="Calibri"/>
                        </a:defRPr>
                      </a:lvl2pPr>
                      <a:lvl3pPr marL="914400">
                        <a:defRPr b="1">
                          <a:solidFill>
                            <a:schemeClr val="lt1"/>
                          </a:solidFill>
                          <a:latin typeface="Calibri"/>
                        </a:defRPr>
                      </a:lvl3pPr>
                      <a:lvl4pPr marL="1371600">
                        <a:defRPr b="1">
                          <a:solidFill>
                            <a:schemeClr val="lt1"/>
                          </a:solidFill>
                          <a:latin typeface="Calibri"/>
                        </a:defRPr>
                      </a:lvl4pPr>
                      <a:lvl5pPr marL="1828800">
                        <a:defRPr b="1">
                          <a:solidFill>
                            <a:schemeClr val="lt1"/>
                          </a:solidFill>
                          <a:latin typeface="Calibri"/>
                        </a:defRPr>
                      </a:lvl5pPr>
                      <a:lvl6pPr marL="2286000">
                        <a:defRPr b="1">
                          <a:solidFill>
                            <a:schemeClr val="lt1"/>
                          </a:solidFill>
                          <a:latin typeface="Calibri"/>
                        </a:defRPr>
                      </a:lvl6pPr>
                      <a:lvl7pPr marL="2743200">
                        <a:defRPr b="1">
                          <a:solidFill>
                            <a:schemeClr val="lt1"/>
                          </a:solidFill>
                          <a:latin typeface="Calibri"/>
                        </a:defRPr>
                      </a:lvl7pPr>
                      <a:lvl8pPr marL="3200400">
                        <a:defRPr b="1">
                          <a:solidFill>
                            <a:schemeClr val="lt1"/>
                          </a:solidFill>
                          <a:latin typeface="Calibri"/>
                        </a:defRPr>
                      </a:lvl8pPr>
                      <a:lvl9pPr marL="3657600">
                        <a:defRPr b="1">
                          <a:solidFill>
                            <a:schemeClr val="lt1"/>
                          </a:solidFill>
                          <a:latin typeface="Calibri"/>
                        </a:defRPr>
                      </a:lvl9pPr>
                    </a:lstStyle>
                    <a:p>
                      <a:r>
                        <a:rPr sz="1600"/>
                        <a:t>Data Access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defRPr b="1">
                          <a:solidFill>
                            <a:schemeClr val="lt1"/>
                          </a:solidFill>
                          <a:latin typeface="Calibri"/>
                        </a:defRPr>
                      </a:lvl1pPr>
                      <a:lvl2pPr marL="457200">
                        <a:defRPr b="1">
                          <a:solidFill>
                            <a:schemeClr val="lt1"/>
                          </a:solidFill>
                          <a:latin typeface="Calibri"/>
                        </a:defRPr>
                      </a:lvl2pPr>
                      <a:lvl3pPr marL="914400">
                        <a:defRPr b="1">
                          <a:solidFill>
                            <a:schemeClr val="lt1"/>
                          </a:solidFill>
                          <a:latin typeface="Calibri"/>
                        </a:defRPr>
                      </a:lvl3pPr>
                      <a:lvl4pPr marL="1371600">
                        <a:defRPr b="1">
                          <a:solidFill>
                            <a:schemeClr val="lt1"/>
                          </a:solidFill>
                          <a:latin typeface="Calibri"/>
                        </a:defRPr>
                      </a:lvl4pPr>
                      <a:lvl5pPr marL="1828800">
                        <a:defRPr b="1">
                          <a:solidFill>
                            <a:schemeClr val="lt1"/>
                          </a:solidFill>
                          <a:latin typeface="Calibri"/>
                        </a:defRPr>
                      </a:lvl5pPr>
                      <a:lvl6pPr marL="2286000">
                        <a:defRPr b="1">
                          <a:solidFill>
                            <a:schemeClr val="lt1"/>
                          </a:solidFill>
                          <a:latin typeface="Calibri"/>
                        </a:defRPr>
                      </a:lvl6pPr>
                      <a:lvl7pPr marL="2743200">
                        <a:defRPr b="1">
                          <a:solidFill>
                            <a:schemeClr val="lt1"/>
                          </a:solidFill>
                          <a:latin typeface="Calibri"/>
                        </a:defRPr>
                      </a:lvl7pPr>
                      <a:lvl8pPr marL="3200400">
                        <a:defRPr b="1">
                          <a:solidFill>
                            <a:schemeClr val="lt1"/>
                          </a:solidFill>
                          <a:latin typeface="Calibri"/>
                        </a:defRPr>
                      </a:lvl8pPr>
                      <a:lvl9pPr marL="3657600">
                        <a:defRPr b="1">
                          <a:solidFill>
                            <a:schemeClr val="lt1"/>
                          </a:solidFill>
                          <a:latin typeface="Calibri"/>
                        </a:defRPr>
                      </a:lvl9pPr>
                    </a:lstStyle>
                    <a:p>
                      <a:r>
                        <a:rPr sz="1600"/>
                        <a:t>Can Save Locally?</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defRPr b="1">
                          <a:solidFill>
                            <a:schemeClr val="lt1"/>
                          </a:solidFill>
                          <a:latin typeface="Calibri"/>
                        </a:defRPr>
                      </a:lvl1pPr>
                      <a:lvl2pPr marL="457200">
                        <a:defRPr b="1">
                          <a:solidFill>
                            <a:schemeClr val="lt1"/>
                          </a:solidFill>
                          <a:latin typeface="Calibri"/>
                        </a:defRPr>
                      </a:lvl2pPr>
                      <a:lvl3pPr marL="914400">
                        <a:defRPr b="1">
                          <a:solidFill>
                            <a:schemeClr val="lt1"/>
                          </a:solidFill>
                          <a:latin typeface="Calibri"/>
                        </a:defRPr>
                      </a:lvl3pPr>
                      <a:lvl4pPr marL="1371600">
                        <a:defRPr b="1">
                          <a:solidFill>
                            <a:schemeClr val="lt1"/>
                          </a:solidFill>
                          <a:latin typeface="Calibri"/>
                        </a:defRPr>
                      </a:lvl4pPr>
                      <a:lvl5pPr marL="1828800">
                        <a:defRPr b="1">
                          <a:solidFill>
                            <a:schemeClr val="lt1"/>
                          </a:solidFill>
                          <a:latin typeface="Calibri"/>
                        </a:defRPr>
                      </a:lvl5pPr>
                      <a:lvl6pPr marL="2286000">
                        <a:defRPr b="1">
                          <a:solidFill>
                            <a:schemeClr val="lt1"/>
                          </a:solidFill>
                          <a:latin typeface="Calibri"/>
                        </a:defRPr>
                      </a:lvl6pPr>
                      <a:lvl7pPr marL="2743200">
                        <a:defRPr b="1">
                          <a:solidFill>
                            <a:schemeClr val="lt1"/>
                          </a:solidFill>
                          <a:latin typeface="Calibri"/>
                        </a:defRPr>
                      </a:lvl7pPr>
                      <a:lvl8pPr marL="3200400">
                        <a:defRPr b="1">
                          <a:solidFill>
                            <a:schemeClr val="lt1"/>
                          </a:solidFill>
                          <a:latin typeface="Calibri"/>
                        </a:defRPr>
                      </a:lvl8pPr>
                      <a:lvl9pPr marL="3657600">
                        <a:defRPr b="1">
                          <a:solidFill>
                            <a:schemeClr val="lt1"/>
                          </a:solidFill>
                          <a:latin typeface="Calibri"/>
                        </a:defRPr>
                      </a:lvl9pPr>
                    </a:lstStyle>
                    <a:p>
                      <a:r>
                        <a:rPr sz="1600"/>
                        <a:t>Sharing Capability</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defRPr b="1">
                          <a:solidFill>
                            <a:schemeClr val="lt1"/>
                          </a:solidFill>
                          <a:latin typeface="Calibri"/>
                        </a:defRPr>
                      </a:lvl1pPr>
                      <a:lvl2pPr marL="457200">
                        <a:defRPr b="1">
                          <a:solidFill>
                            <a:schemeClr val="lt1"/>
                          </a:solidFill>
                          <a:latin typeface="Calibri"/>
                        </a:defRPr>
                      </a:lvl2pPr>
                      <a:lvl3pPr marL="914400">
                        <a:defRPr b="1">
                          <a:solidFill>
                            <a:schemeClr val="lt1"/>
                          </a:solidFill>
                          <a:latin typeface="Calibri"/>
                        </a:defRPr>
                      </a:lvl3pPr>
                      <a:lvl4pPr marL="1371600">
                        <a:defRPr b="1">
                          <a:solidFill>
                            <a:schemeClr val="lt1"/>
                          </a:solidFill>
                          <a:latin typeface="Calibri"/>
                        </a:defRPr>
                      </a:lvl4pPr>
                      <a:lvl5pPr marL="1828800">
                        <a:defRPr b="1">
                          <a:solidFill>
                            <a:schemeClr val="lt1"/>
                          </a:solidFill>
                          <a:latin typeface="Calibri"/>
                        </a:defRPr>
                      </a:lvl5pPr>
                      <a:lvl6pPr marL="2286000">
                        <a:defRPr b="1">
                          <a:solidFill>
                            <a:schemeClr val="lt1"/>
                          </a:solidFill>
                          <a:latin typeface="Calibri"/>
                        </a:defRPr>
                      </a:lvl6pPr>
                      <a:lvl7pPr marL="2743200">
                        <a:defRPr b="1">
                          <a:solidFill>
                            <a:schemeClr val="lt1"/>
                          </a:solidFill>
                          <a:latin typeface="Calibri"/>
                        </a:defRPr>
                      </a:lvl7pPr>
                      <a:lvl8pPr marL="3200400">
                        <a:defRPr b="1">
                          <a:solidFill>
                            <a:schemeClr val="lt1"/>
                          </a:solidFill>
                          <a:latin typeface="Calibri"/>
                        </a:defRPr>
                      </a:lvl8pPr>
                      <a:lvl9pPr marL="3657600">
                        <a:defRPr b="1">
                          <a:solidFill>
                            <a:schemeClr val="lt1"/>
                          </a:solidFill>
                          <a:latin typeface="Calibri"/>
                        </a:defRPr>
                      </a:lvl9pPr>
                    </a:lstStyle>
                    <a:p>
                      <a:r>
                        <a:rPr sz="1600"/>
                        <a:t>License 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0">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Tableau Prep</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Data cleaning and preparation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Data analysts / creators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dirty="0"/>
                        <a:t>Multiple sources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Yes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Can publish flows to Server/Cloud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Creator License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0">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Tableau Desktop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Building dashboards &amp; visual analytics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Data analysts / BI experts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All supported sources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Publish to Server/Cloud or export file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Creator License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0">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Tableau Public</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Free tool for public dashboards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Journalists / students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Limited sources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Yes (since 2024)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Only public sharing (online)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Free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0">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Tableau Server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Internal dashboard sharing (on-premise)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Organizations (IT managed)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Published extracts/live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N/A (server-based)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Secure sharing with internal users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Server License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0">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Tableau Cloud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Cloud-based dashboard sharing (SaaS)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Organizations / remote teams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Cloud &amp; on-prem via Bridge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N/A (cloud-based)</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Secure sharing over the web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Cloud License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0">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Tableau Reader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Viewing dashboards offline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Business users / clients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Packaged workbooks only</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a:t>Offline, interactive viewing only</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defRPr>
                          <a:solidFill>
                            <a:schemeClr val="dk1"/>
                          </a:solidFill>
                          <a:latin typeface="Calibri"/>
                        </a:defRPr>
                      </a:lvl1pPr>
                      <a:lvl2pPr marL="457200">
                        <a:defRPr>
                          <a:solidFill>
                            <a:schemeClr val="dk1"/>
                          </a:solidFill>
                          <a:latin typeface="Calibri"/>
                        </a:defRPr>
                      </a:lvl2pPr>
                      <a:lvl3pPr marL="914400">
                        <a:defRPr>
                          <a:solidFill>
                            <a:schemeClr val="dk1"/>
                          </a:solidFill>
                          <a:latin typeface="Calibri"/>
                        </a:defRPr>
                      </a:lvl3pPr>
                      <a:lvl4pPr marL="1371600">
                        <a:defRPr>
                          <a:solidFill>
                            <a:schemeClr val="dk1"/>
                          </a:solidFill>
                          <a:latin typeface="Calibri"/>
                        </a:defRPr>
                      </a:lvl4pPr>
                      <a:lvl5pPr marL="1828800">
                        <a:defRPr>
                          <a:solidFill>
                            <a:schemeClr val="dk1"/>
                          </a:solidFill>
                          <a:latin typeface="Calibri"/>
                        </a:defRPr>
                      </a:lvl5pPr>
                      <a:lvl6pPr marL="2286000">
                        <a:defRPr>
                          <a:solidFill>
                            <a:schemeClr val="dk1"/>
                          </a:solidFill>
                          <a:latin typeface="Calibri"/>
                        </a:defRPr>
                      </a:lvl6pPr>
                      <a:lvl7pPr marL="2743200">
                        <a:defRPr>
                          <a:solidFill>
                            <a:schemeClr val="dk1"/>
                          </a:solidFill>
                          <a:latin typeface="Calibri"/>
                        </a:defRPr>
                      </a:lvl7pPr>
                      <a:lvl8pPr marL="3200400">
                        <a:defRPr>
                          <a:solidFill>
                            <a:schemeClr val="dk1"/>
                          </a:solidFill>
                          <a:latin typeface="Calibri"/>
                        </a:defRPr>
                      </a:lvl8pPr>
                      <a:lvl9pPr marL="3657600">
                        <a:defRPr>
                          <a:solidFill>
                            <a:schemeClr val="dk1"/>
                          </a:solidFill>
                          <a:latin typeface="Calibri"/>
                        </a:defRPr>
                      </a:lvl9pPr>
                    </a:lstStyle>
                    <a:p>
                      <a:r>
                        <a:rPr sz="1600"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3713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790435" y="106684"/>
            <a:ext cx="5015500" cy="647717"/>
          </a:xfrm>
          <a:prstGeom prst="rect">
            <a:avLst/>
          </a:prstGeom>
        </p:spPr>
      </p:pic>
      <p:sp>
        <p:nvSpPr>
          <p:cNvPr id="4" name="object 4"/>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549275">
              <a:lnSpc>
                <a:spcPct val="100000"/>
              </a:lnSpc>
              <a:spcBef>
                <a:spcPts val="535"/>
              </a:spcBef>
            </a:pPr>
            <a:r>
              <a:rPr dirty="0"/>
              <a:t>Choose</a:t>
            </a:r>
            <a:r>
              <a:rPr spc="-10" dirty="0"/>
              <a:t> </a:t>
            </a:r>
            <a:r>
              <a:rPr spc="-175" dirty="0"/>
              <a:t>Right</a:t>
            </a:r>
            <a:r>
              <a:rPr spc="-10" dirty="0"/>
              <a:t> </a:t>
            </a:r>
            <a:r>
              <a:rPr dirty="0"/>
              <a:t>Dev</a:t>
            </a:r>
            <a:r>
              <a:rPr spc="-10" dirty="0"/>
              <a:t> Product</a:t>
            </a:r>
          </a:p>
        </p:txBody>
      </p:sp>
      <p:pic>
        <p:nvPicPr>
          <p:cNvPr id="2" name="Picture 1"/>
          <p:cNvPicPr>
            <a:picLocks noChangeAspect="1"/>
          </p:cNvPicPr>
          <p:nvPr/>
        </p:nvPicPr>
        <p:blipFill>
          <a:blip r:embed="rId3"/>
          <a:stretch>
            <a:fillRect/>
          </a:stretch>
        </p:blipFill>
        <p:spPr>
          <a:xfrm>
            <a:off x="642464" y="1419225"/>
            <a:ext cx="9711968" cy="48767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290195">
              <a:lnSpc>
                <a:spcPct val="100000"/>
              </a:lnSpc>
              <a:spcBef>
                <a:spcPts val="535"/>
              </a:spcBef>
            </a:pPr>
            <a:r>
              <a:rPr dirty="0"/>
              <a:t>Choose</a:t>
            </a:r>
            <a:r>
              <a:rPr spc="20" dirty="0"/>
              <a:t> </a:t>
            </a:r>
            <a:r>
              <a:rPr spc="-175" dirty="0"/>
              <a:t>Right</a:t>
            </a:r>
            <a:r>
              <a:rPr spc="25" dirty="0"/>
              <a:t> </a:t>
            </a:r>
            <a:r>
              <a:rPr spc="-110" dirty="0"/>
              <a:t>Sharing</a:t>
            </a:r>
            <a:r>
              <a:rPr spc="20" dirty="0"/>
              <a:t> </a:t>
            </a:r>
            <a:r>
              <a:rPr spc="-10" dirty="0"/>
              <a:t>Product</a:t>
            </a:r>
          </a:p>
        </p:txBody>
      </p:sp>
      <p:pic>
        <p:nvPicPr>
          <p:cNvPr id="4" name="Picture 3"/>
          <p:cNvPicPr>
            <a:picLocks noChangeAspect="1"/>
          </p:cNvPicPr>
          <p:nvPr/>
        </p:nvPicPr>
        <p:blipFill>
          <a:blip r:embed="rId3"/>
          <a:stretch>
            <a:fillRect/>
          </a:stretch>
        </p:blipFill>
        <p:spPr>
          <a:xfrm>
            <a:off x="622300" y="1190625"/>
            <a:ext cx="9778548" cy="57848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35" y="106684"/>
            <a:ext cx="5015500" cy="647717"/>
          </a:xfrm>
          <a:prstGeom prst="rect">
            <a:avLst/>
          </a:prstGeom>
        </p:spPr>
      </p:pic>
      <p:sp>
        <p:nvSpPr>
          <p:cNvPr id="3" name="object 3"/>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1270" algn="ctr">
              <a:lnSpc>
                <a:spcPct val="100000"/>
              </a:lnSpc>
              <a:spcBef>
                <a:spcPts val="535"/>
              </a:spcBef>
            </a:pPr>
            <a:r>
              <a:rPr spc="-254" dirty="0"/>
              <a:t>LIVE</a:t>
            </a:r>
            <a:r>
              <a:rPr spc="-35" dirty="0"/>
              <a:t> </a:t>
            </a:r>
            <a:r>
              <a:rPr spc="-100" dirty="0"/>
              <a:t>vs</a:t>
            </a:r>
            <a:r>
              <a:rPr spc="-70" dirty="0"/>
              <a:t> </a:t>
            </a:r>
            <a:r>
              <a:rPr spc="-25" dirty="0"/>
              <a:t>EXTRACT</a:t>
            </a:r>
          </a:p>
        </p:txBody>
      </p:sp>
      <p:pic>
        <p:nvPicPr>
          <p:cNvPr id="23" name="object 23"/>
          <p:cNvPicPr/>
          <p:nvPr/>
        </p:nvPicPr>
        <p:blipFill>
          <a:blip r:embed="rId3" cstate="print"/>
          <a:stretch>
            <a:fillRect/>
          </a:stretch>
        </p:blipFill>
        <p:spPr>
          <a:xfrm>
            <a:off x="455200" y="1365462"/>
            <a:ext cx="9548133" cy="5259260"/>
          </a:xfrm>
          <a:prstGeom prst="rect">
            <a:avLst/>
          </a:prstGeom>
        </p:spPr>
      </p:pic>
    </p:spTree>
    <p:extLst>
      <p:ext uri="{BB962C8B-B14F-4D97-AF65-F5344CB8AC3E}">
        <p14:creationId xmlns:p14="http://schemas.microsoft.com/office/powerpoint/2010/main" val="3012842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04291" y="670128"/>
            <a:ext cx="8938406" cy="6000496"/>
          </a:xfrm>
          <a:prstGeom prst="rect">
            <a:avLst/>
          </a:prstGeom>
        </p:spPr>
      </p:pic>
      <p:sp>
        <p:nvSpPr>
          <p:cNvPr id="6" name="object 6"/>
          <p:cNvSpPr/>
          <p:nvPr/>
        </p:nvSpPr>
        <p:spPr>
          <a:xfrm>
            <a:off x="5866889" y="5229225"/>
            <a:ext cx="4248150" cy="842644"/>
          </a:xfrm>
          <a:custGeom>
            <a:avLst/>
            <a:gdLst/>
            <a:ahLst/>
            <a:cxnLst/>
            <a:rect l="l" t="t" r="r" b="b"/>
            <a:pathLst>
              <a:path w="4248150" h="842645">
                <a:moveTo>
                  <a:pt x="0" y="842403"/>
                </a:moveTo>
                <a:lnTo>
                  <a:pt x="4248023" y="842403"/>
                </a:lnTo>
                <a:lnTo>
                  <a:pt x="4248023" y="0"/>
                </a:lnTo>
                <a:lnTo>
                  <a:pt x="0" y="0"/>
                </a:lnTo>
                <a:lnTo>
                  <a:pt x="0" y="842403"/>
                </a:lnTo>
                <a:close/>
              </a:path>
            </a:pathLst>
          </a:custGeom>
          <a:ln w="635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8"/>
          <p:cNvSpPr/>
          <p:nvPr/>
        </p:nvSpPr>
        <p:spPr>
          <a:xfrm>
            <a:off x="-24514" y="502437"/>
            <a:ext cx="3101975" cy="6012180"/>
          </a:xfrm>
          <a:custGeom>
            <a:avLst/>
            <a:gdLst/>
            <a:ahLst/>
            <a:cxnLst/>
            <a:rect l="l" t="t" r="r" b="b"/>
            <a:pathLst>
              <a:path w="3101975" h="6012180">
                <a:moveTo>
                  <a:pt x="311404" y="6011989"/>
                </a:moveTo>
                <a:lnTo>
                  <a:pt x="3101466" y="6011989"/>
                </a:lnTo>
                <a:lnTo>
                  <a:pt x="3101466" y="5363984"/>
                </a:lnTo>
                <a:lnTo>
                  <a:pt x="311404" y="5363984"/>
                </a:lnTo>
                <a:lnTo>
                  <a:pt x="311404" y="6011989"/>
                </a:lnTo>
                <a:close/>
              </a:path>
              <a:path w="3101975" h="6012180">
                <a:moveTo>
                  <a:pt x="0" y="648004"/>
                </a:moveTo>
                <a:lnTo>
                  <a:pt x="2622804" y="648004"/>
                </a:lnTo>
                <a:lnTo>
                  <a:pt x="2622804" y="0"/>
                </a:lnTo>
                <a:lnTo>
                  <a:pt x="0" y="0"/>
                </a:lnTo>
                <a:lnTo>
                  <a:pt x="0" y="648004"/>
                </a:lnTo>
                <a:close/>
              </a:path>
            </a:pathLst>
          </a:custGeom>
          <a:ln w="6350">
            <a:solidFill>
              <a:srgbClr val="FFFFF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23" name="object 23"/>
          <p:cNvPicPr/>
          <p:nvPr/>
        </p:nvPicPr>
        <p:blipFill>
          <a:blip r:embed="rId3" cstate="print"/>
          <a:stretch>
            <a:fillRect/>
          </a:stretch>
        </p:blipFill>
        <p:spPr>
          <a:xfrm>
            <a:off x="2790435" y="106684"/>
            <a:ext cx="5015500" cy="647717"/>
          </a:xfrm>
          <a:prstGeom prst="rect">
            <a:avLst/>
          </a:prstGeom>
        </p:spPr>
      </p:pic>
      <p:sp>
        <p:nvSpPr>
          <p:cNvPr id="24" name="object 24"/>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635" algn="ctr">
              <a:lnSpc>
                <a:spcPct val="100000"/>
              </a:lnSpc>
              <a:spcBef>
                <a:spcPts val="535"/>
              </a:spcBef>
            </a:pPr>
            <a:r>
              <a:rPr spc="-35" dirty="0"/>
              <a:t>Tableau</a:t>
            </a:r>
            <a:r>
              <a:rPr spc="-80" dirty="0"/>
              <a:t> </a:t>
            </a:r>
            <a:r>
              <a:rPr spc="-125" dirty="0"/>
              <a:t>File</a:t>
            </a:r>
            <a:r>
              <a:rPr spc="-50" dirty="0"/>
              <a:t> </a:t>
            </a:r>
            <a:r>
              <a:rPr spc="-10" dirty="0"/>
              <a:t>Types</a:t>
            </a:r>
          </a:p>
        </p:txBody>
      </p:sp>
    </p:spTree>
    <p:extLst>
      <p:ext uri="{BB962C8B-B14F-4D97-AF65-F5344CB8AC3E}">
        <p14:creationId xmlns:p14="http://schemas.microsoft.com/office/powerpoint/2010/main" val="37929898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866889" y="5229225"/>
            <a:ext cx="4248150" cy="842644"/>
          </a:xfrm>
          <a:custGeom>
            <a:avLst/>
            <a:gdLst/>
            <a:ahLst/>
            <a:cxnLst/>
            <a:rect l="l" t="t" r="r" b="b"/>
            <a:pathLst>
              <a:path w="4248150" h="842645">
                <a:moveTo>
                  <a:pt x="0" y="842403"/>
                </a:moveTo>
                <a:lnTo>
                  <a:pt x="4248023" y="842403"/>
                </a:lnTo>
                <a:lnTo>
                  <a:pt x="4248023" y="0"/>
                </a:lnTo>
                <a:lnTo>
                  <a:pt x="0" y="0"/>
                </a:lnTo>
                <a:lnTo>
                  <a:pt x="0" y="842403"/>
                </a:lnTo>
                <a:close/>
              </a:path>
            </a:pathLst>
          </a:custGeom>
          <a:ln w="6350">
            <a:solidFill>
              <a:srgbClr val="FFFFFF"/>
            </a:solidFill>
          </a:ln>
        </p:spPr>
        <p:txBody>
          <a:bodyPr wrap="square" lIns="0" tIns="0" rIns="0" bIns="0" rtlCol="0"/>
          <a:lstStyle/>
          <a:p>
            <a:endParaRPr/>
          </a:p>
        </p:txBody>
      </p:sp>
      <p:sp>
        <p:nvSpPr>
          <p:cNvPr id="8" name="object 8"/>
          <p:cNvSpPr/>
          <p:nvPr/>
        </p:nvSpPr>
        <p:spPr>
          <a:xfrm>
            <a:off x="-24514" y="502437"/>
            <a:ext cx="3101975" cy="6012180"/>
          </a:xfrm>
          <a:custGeom>
            <a:avLst/>
            <a:gdLst/>
            <a:ahLst/>
            <a:cxnLst/>
            <a:rect l="l" t="t" r="r" b="b"/>
            <a:pathLst>
              <a:path w="3101975" h="6012180">
                <a:moveTo>
                  <a:pt x="311404" y="6011989"/>
                </a:moveTo>
                <a:lnTo>
                  <a:pt x="3101466" y="6011989"/>
                </a:lnTo>
                <a:lnTo>
                  <a:pt x="3101466" y="5363984"/>
                </a:lnTo>
                <a:lnTo>
                  <a:pt x="311404" y="5363984"/>
                </a:lnTo>
                <a:lnTo>
                  <a:pt x="311404" y="6011989"/>
                </a:lnTo>
                <a:close/>
              </a:path>
              <a:path w="3101975" h="6012180">
                <a:moveTo>
                  <a:pt x="0" y="648004"/>
                </a:moveTo>
                <a:lnTo>
                  <a:pt x="2622804" y="648004"/>
                </a:lnTo>
                <a:lnTo>
                  <a:pt x="2622804" y="0"/>
                </a:lnTo>
                <a:lnTo>
                  <a:pt x="0" y="0"/>
                </a:lnTo>
                <a:lnTo>
                  <a:pt x="0" y="648004"/>
                </a:lnTo>
                <a:close/>
              </a:path>
            </a:pathLst>
          </a:custGeom>
          <a:ln w="6350">
            <a:solidFill>
              <a:srgbClr val="FFFFFF"/>
            </a:solidFill>
          </a:ln>
        </p:spPr>
        <p:txBody>
          <a:bodyPr wrap="square" lIns="0" tIns="0" rIns="0" bIns="0" rtlCol="0"/>
          <a:lstStyle/>
          <a:p>
            <a:endParaRPr/>
          </a:p>
        </p:txBody>
      </p:sp>
      <p:pic>
        <p:nvPicPr>
          <p:cNvPr id="23" name="object 23"/>
          <p:cNvPicPr/>
          <p:nvPr/>
        </p:nvPicPr>
        <p:blipFill>
          <a:blip r:embed="rId2" cstate="print"/>
          <a:stretch>
            <a:fillRect/>
          </a:stretch>
        </p:blipFill>
        <p:spPr>
          <a:xfrm>
            <a:off x="2790435" y="106684"/>
            <a:ext cx="5015500" cy="647717"/>
          </a:xfrm>
          <a:prstGeom prst="rect">
            <a:avLst/>
          </a:prstGeom>
        </p:spPr>
      </p:pic>
      <p:sp>
        <p:nvSpPr>
          <p:cNvPr id="24" name="object 24"/>
          <p:cNvSpPr txBox="1">
            <a:spLocks noGrp="1"/>
          </p:cNvSpPr>
          <p:nvPr>
            <p:ph type="title"/>
          </p:nvPr>
        </p:nvSpPr>
        <p:spPr>
          <a:xfrm>
            <a:off x="2807970" y="124561"/>
            <a:ext cx="4932045" cy="563880"/>
          </a:xfrm>
          <a:prstGeom prst="rect">
            <a:avLst/>
          </a:prstGeom>
          <a:solidFill>
            <a:srgbClr val="0EB7EB"/>
          </a:solidFill>
        </p:spPr>
        <p:txBody>
          <a:bodyPr vert="horz" wrap="square" lIns="0" tIns="67945" rIns="0" bIns="0" rtlCol="0">
            <a:spAutoFit/>
          </a:bodyPr>
          <a:lstStyle/>
          <a:p>
            <a:pPr marL="635" algn="ctr">
              <a:lnSpc>
                <a:spcPct val="100000"/>
              </a:lnSpc>
              <a:spcBef>
                <a:spcPts val="535"/>
              </a:spcBef>
            </a:pPr>
            <a:r>
              <a:rPr spc="-35" dirty="0"/>
              <a:t>Tableau</a:t>
            </a:r>
            <a:r>
              <a:rPr spc="-80" dirty="0"/>
              <a:t> </a:t>
            </a:r>
            <a:r>
              <a:rPr spc="-125" dirty="0"/>
              <a:t>File</a:t>
            </a:r>
            <a:r>
              <a:rPr spc="-50" dirty="0"/>
              <a:t> </a:t>
            </a:r>
            <a:r>
              <a:rPr spc="-10" dirty="0"/>
              <a:t>Types</a:t>
            </a:r>
          </a:p>
        </p:txBody>
      </p:sp>
      <p:sp>
        <p:nvSpPr>
          <p:cNvPr id="2" name="Rectangle 1"/>
          <p:cNvSpPr/>
          <p:nvPr/>
        </p:nvSpPr>
        <p:spPr>
          <a:xfrm>
            <a:off x="944434" y="1150154"/>
            <a:ext cx="8659116" cy="3970318"/>
          </a:xfrm>
          <a:prstGeom prst="rect">
            <a:avLst/>
          </a:prstGeom>
        </p:spPr>
        <p:txBody>
          <a:bodyPr wrap="square">
            <a:spAutoFit/>
          </a:bodyPr>
          <a:lstStyle/>
          <a:p>
            <a:r>
              <a:rPr lang="en-US" b="1" dirty="0" smtClean="0"/>
              <a:t>.HYPER</a:t>
            </a:r>
            <a:r>
              <a:rPr lang="en-US" dirty="0" smtClean="0"/>
              <a:t>: Tableau Data Extract file containing optimized, columnar data used for fast performance.</a:t>
            </a:r>
          </a:p>
          <a:p>
            <a:endParaRPr lang="en-US" dirty="0"/>
          </a:p>
          <a:p>
            <a:r>
              <a:rPr lang="en-US" b="1" dirty="0" smtClean="0"/>
              <a:t>.TDS</a:t>
            </a:r>
            <a:r>
              <a:rPr lang="en-US" dirty="0" smtClean="0"/>
              <a:t> (Tableau Data Source): Contains metadata about the data source like calculated fields, groups, sets, etc., but </a:t>
            </a:r>
            <a:r>
              <a:rPr lang="en-US" b="1" dirty="0" smtClean="0"/>
              <a:t>not</a:t>
            </a:r>
            <a:r>
              <a:rPr lang="en-US" dirty="0" smtClean="0"/>
              <a:t> the data itself.</a:t>
            </a:r>
          </a:p>
          <a:p>
            <a:endParaRPr lang="en-US" dirty="0"/>
          </a:p>
          <a:p>
            <a:r>
              <a:rPr lang="en-US" b="1" dirty="0" smtClean="0"/>
              <a:t>.TDSX</a:t>
            </a:r>
            <a:r>
              <a:rPr lang="en-US" dirty="0" smtClean="0"/>
              <a:t>: Packaged version of TDS that includes the data extract (e.g., .hyper file), useful for sharing.</a:t>
            </a:r>
          </a:p>
          <a:p>
            <a:endParaRPr lang="en-US" dirty="0"/>
          </a:p>
          <a:p>
            <a:r>
              <a:rPr lang="en-US" b="1" dirty="0" smtClean="0"/>
              <a:t>.TWB</a:t>
            </a:r>
            <a:r>
              <a:rPr lang="en-US" dirty="0" smtClean="0"/>
              <a:t>: Tableau Workbook — contains the visualizations (sheets, dashboards), but </a:t>
            </a:r>
            <a:r>
              <a:rPr lang="en-US" b="1" dirty="0" smtClean="0"/>
              <a:t>does not</a:t>
            </a:r>
            <a:r>
              <a:rPr lang="en-US" dirty="0" smtClean="0"/>
              <a:t> include data.</a:t>
            </a:r>
          </a:p>
          <a:p>
            <a:endParaRPr lang="en-US" dirty="0"/>
          </a:p>
          <a:p>
            <a:r>
              <a:rPr lang="en-US" b="1" dirty="0" smtClean="0"/>
              <a:t>.TWBX</a:t>
            </a:r>
            <a:r>
              <a:rPr lang="en-US" dirty="0" smtClean="0"/>
              <a:t>: Packaged Workbook — includes TWB + all data sources + custom images or calculations; great for sharing complete projects.</a:t>
            </a:r>
            <a:endParaRPr lang="en-US" dirty="0"/>
          </a:p>
        </p:txBody>
      </p:sp>
    </p:spTree>
    <p:extLst>
      <p:ext uri="{BB962C8B-B14F-4D97-AF65-F5344CB8AC3E}">
        <p14:creationId xmlns:p14="http://schemas.microsoft.com/office/powerpoint/2010/main" val="31638258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763</TotalTime>
  <Words>616</Words>
  <Application>Microsoft Office PowerPoint</Application>
  <PresentationFormat>Custom</PresentationFormat>
  <Paragraphs>82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Tahoma</vt:lpstr>
      <vt:lpstr>Office Theme</vt:lpstr>
      <vt:lpstr>DEVELOPEMENT PROCESS</vt:lpstr>
      <vt:lpstr>SHARING PROCESS</vt:lpstr>
      <vt:lpstr>THE TABLEAU PRODUCT SUITE</vt:lpstr>
      <vt:lpstr>THE TABLEAU PRODUCT SUITE</vt:lpstr>
      <vt:lpstr>Choose Right Dev Product</vt:lpstr>
      <vt:lpstr>Choose Right Sharing Product</vt:lpstr>
      <vt:lpstr>LIVE vs EXTRACT</vt:lpstr>
      <vt:lpstr>Tableau File Types</vt:lpstr>
      <vt:lpstr>Tableau File Types</vt:lpstr>
      <vt:lpstr>Tableau File Types &amp; Products</vt:lpstr>
      <vt:lpstr>Choose the appropriate chart</vt:lpstr>
      <vt:lpstr>Choose the appropriate chart</vt:lpstr>
      <vt:lpstr>Choose the appropriate chart</vt:lpstr>
      <vt:lpstr>Choose the appropriate chart</vt:lpstr>
      <vt:lpstr>Choose the appropriate chart</vt:lpstr>
      <vt:lpstr>Dimensions vs Measures</vt:lpstr>
      <vt:lpstr>Discrete vs Continous</vt:lpstr>
      <vt:lpstr>Discrete vs Continous</vt:lpstr>
      <vt:lpstr>Discrete vs Continous</vt:lpstr>
      <vt:lpstr>Discrete vs Continous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 VARIETY</dc:title>
  <dc:creator>Khatib Salkini, Baraa (059)</dc:creator>
  <cp:lastModifiedBy>Ghayth Al Mahadin</cp:lastModifiedBy>
  <cp:revision>34</cp:revision>
  <dcterms:created xsi:type="dcterms:W3CDTF">2025-01-24T07:06:50Z</dcterms:created>
  <dcterms:modified xsi:type="dcterms:W3CDTF">2025-04-05T19:49:53Z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2023-12-03T00:00:00Z</vt:filetime>
  </property>
  <property fmtid="{D5CDD505-2E9C-101B-9397-08002B2CF9AE}" pid="3" name="Creator">
    <vt:lpwstr>Microsoft® Visio® Plan 2</vt:lpwstr>
  </property>
  <property fmtid="{D5CDD505-2E9C-101B-9397-08002B2CF9AE}" pid="4" name="LastSaved">
    <vt:filetime>2025-01-24T00:00:00Z</vt:filetime>
  </property>
  <property fmtid="{D5CDD505-2E9C-101B-9397-08002B2CF9AE}" pid="5" name="Producer">
    <vt:lpwstr>Microsoft® Visio® Plan 2</vt:lpwstr>
  </property>
</Properties>
</file>